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slide" Target="slides/slide5.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slide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slide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slide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slide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slide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slide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slide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slide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slide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slide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9144000" cy="5143500"/>
          </a:xfrm>
          <a:prstGeom prst="rect">
            <a:avLst/>
          </a:prstGeom>
          <a:solidFill>
            <a:srgbClr val="14120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nvSpPr>
        <p:spPr>
          <a:xfrm>
            <a:off x="762000" y="1524000"/>
            <a:ext cx="7620000" cy="9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4400">
                <a:solidFill>
                  <a:srgbClr val="F0E0BF"/>
                </a:solidFill>
                <a:latin typeface="Georgia"/>
                <a:ea typeface="Georgia"/>
                <a:cs typeface="Georgia"/>
                <a:sym typeface="Georgia"/>
              </a:rPr>
              <a:t>Photo Appropriation</a:t>
            </a:r>
            <a:endParaRPr b="1" sz="4400">
              <a:solidFill>
                <a:srgbClr val="F0E0BF"/>
              </a:solidFill>
              <a:latin typeface="Georgia"/>
              <a:ea typeface="Georgia"/>
              <a:cs typeface="Georgia"/>
              <a:sym typeface="Georgia"/>
            </a:endParaRPr>
          </a:p>
        </p:txBody>
      </p:sp>
      <p:sp>
        <p:nvSpPr>
          <p:cNvPr id="56" name="Google Shape;56;p13"/>
          <p:cNvSpPr txBox="1"/>
          <p:nvPr/>
        </p:nvSpPr>
        <p:spPr>
          <a:xfrm>
            <a:off x="787400" y="2514600"/>
            <a:ext cx="7620000" cy="101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rgbClr val="D4BA8F"/>
                </a:solidFill>
                <a:latin typeface="Aptos"/>
                <a:ea typeface="Aptos"/>
                <a:cs typeface="Aptos"/>
                <a:sym typeface="Aptos"/>
              </a:rPr>
              <a:t>Chever Marq Roldan</a:t>
            </a:r>
            <a:endParaRPr sz="1800">
              <a:solidFill>
                <a:srgbClr val="D4BA8F"/>
              </a:solidFill>
              <a:latin typeface="Aptos"/>
              <a:ea typeface="Aptos"/>
              <a:cs typeface="Aptos"/>
              <a:sym typeface="Aptos"/>
            </a:endParaRPr>
          </a:p>
          <a:p>
            <a:pPr indent="0" lvl="0" marL="0" rtl="0" algn="l">
              <a:spcBef>
                <a:spcPts val="0"/>
              </a:spcBef>
              <a:spcAft>
                <a:spcPts val="0"/>
              </a:spcAft>
              <a:buNone/>
            </a:pPr>
            <a:r>
              <a:rPr lang="en-GB" sz="1800">
                <a:solidFill>
                  <a:srgbClr val="D4BA8F"/>
                </a:solidFill>
                <a:latin typeface="Aptos"/>
                <a:ea typeface="Aptos"/>
                <a:cs typeface="Aptos"/>
                <a:sym typeface="Aptos"/>
              </a:rPr>
              <a:t>Source artwork: Johannes Vermeer, The Geographer (1669)</a:t>
            </a:r>
            <a:endParaRPr sz="1800">
              <a:solidFill>
                <a:srgbClr val="D4BA8F"/>
              </a:solidFill>
              <a:latin typeface="Aptos"/>
              <a:ea typeface="Aptos"/>
              <a:cs typeface="Aptos"/>
              <a:sym typeface="Aptos"/>
            </a:endParaRPr>
          </a:p>
        </p:txBody>
      </p:sp>
      <p:sp>
        <p:nvSpPr>
          <p:cNvPr id="57" name="Google Shape;57;p13"/>
          <p:cNvSpPr txBox="1"/>
          <p:nvPr/>
        </p:nvSpPr>
        <p:spPr>
          <a:xfrm>
            <a:off x="787400" y="4064000"/>
            <a:ext cx="6603900" cy="55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i="1" sz="1100">
              <a:solidFill>
                <a:srgbClr val="A69478"/>
              </a:solidFill>
              <a:latin typeface="Aptos"/>
              <a:ea typeface="Aptos"/>
              <a:cs typeface="Aptos"/>
              <a:sym typeface="Apto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p:nvPr/>
        </p:nvSpPr>
        <p:spPr>
          <a:xfrm>
            <a:off x="0" y="0"/>
            <a:ext cx="9144000" cy="5143500"/>
          </a:xfrm>
          <a:prstGeom prst="rect">
            <a:avLst/>
          </a:prstGeom>
          <a:solidFill>
            <a:srgbClr val="F2E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3" name="Google Shape;63;p14"/>
          <p:cNvPicPr preferRelativeResize="0"/>
          <p:nvPr/>
        </p:nvPicPr>
        <p:blipFill>
          <a:blip r:embed="rId3">
            <a:alphaModFix/>
          </a:blip>
          <a:stretch>
            <a:fillRect/>
          </a:stretch>
        </p:blipFill>
        <p:spPr>
          <a:xfrm>
            <a:off x="609600" y="813796"/>
            <a:ext cx="3238501" cy="3681009"/>
          </a:xfrm>
          <a:prstGeom prst="rect">
            <a:avLst/>
          </a:prstGeom>
          <a:noFill/>
          <a:ln>
            <a:noFill/>
          </a:ln>
        </p:spPr>
      </p:pic>
      <p:sp>
        <p:nvSpPr>
          <p:cNvPr id="64" name="Google Shape;64;p14"/>
          <p:cNvSpPr txBox="1"/>
          <p:nvPr/>
        </p:nvSpPr>
        <p:spPr>
          <a:xfrm>
            <a:off x="4254500" y="685800"/>
            <a:ext cx="4317900" cy="55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200">
                <a:solidFill>
                  <a:srgbClr val="1F1712"/>
                </a:solidFill>
                <a:latin typeface="Georgia"/>
                <a:ea typeface="Georgia"/>
                <a:cs typeface="Georgia"/>
                <a:sym typeface="Georgia"/>
              </a:rPr>
              <a:t>Source Artwork</a:t>
            </a:r>
            <a:endParaRPr b="1" sz="3200">
              <a:solidFill>
                <a:srgbClr val="1F1712"/>
              </a:solidFill>
              <a:latin typeface="Georgia"/>
              <a:ea typeface="Georgia"/>
              <a:cs typeface="Georgia"/>
              <a:sym typeface="Georgia"/>
            </a:endParaRPr>
          </a:p>
        </p:txBody>
      </p:sp>
      <p:sp>
        <p:nvSpPr>
          <p:cNvPr id="65" name="Google Shape;65;p14"/>
          <p:cNvSpPr txBox="1"/>
          <p:nvPr/>
        </p:nvSpPr>
        <p:spPr>
          <a:xfrm>
            <a:off x="4279900" y="1422400"/>
            <a:ext cx="4381500" cy="215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solidFill>
                  <a:srgbClr val="291F17"/>
                </a:solidFill>
                <a:latin typeface="Aptos"/>
                <a:ea typeface="Aptos"/>
                <a:cs typeface="Aptos"/>
                <a:sym typeface="Aptos"/>
              </a:rPr>
              <a:t>Title: The Geographer</a:t>
            </a:r>
            <a:endParaRPr sz="1700">
              <a:solidFill>
                <a:srgbClr val="291F17"/>
              </a:solidFill>
              <a:latin typeface="Aptos"/>
              <a:ea typeface="Aptos"/>
              <a:cs typeface="Aptos"/>
              <a:sym typeface="Aptos"/>
            </a:endParaRPr>
          </a:p>
          <a:p>
            <a:pPr indent="0" lvl="0" marL="0" rtl="0" algn="l">
              <a:spcBef>
                <a:spcPts val="0"/>
              </a:spcBef>
              <a:spcAft>
                <a:spcPts val="0"/>
              </a:spcAft>
              <a:buNone/>
            </a:pPr>
            <a:r>
              <a:rPr lang="en-GB" sz="1700">
                <a:solidFill>
                  <a:srgbClr val="291F17"/>
                </a:solidFill>
                <a:latin typeface="Aptos"/>
                <a:ea typeface="Aptos"/>
                <a:cs typeface="Aptos"/>
                <a:sym typeface="Aptos"/>
              </a:rPr>
              <a:t>Artist: Johannes Vermeer</a:t>
            </a:r>
            <a:endParaRPr sz="1700">
              <a:solidFill>
                <a:srgbClr val="291F17"/>
              </a:solidFill>
              <a:latin typeface="Aptos"/>
              <a:ea typeface="Aptos"/>
              <a:cs typeface="Aptos"/>
              <a:sym typeface="Aptos"/>
            </a:endParaRPr>
          </a:p>
          <a:p>
            <a:pPr indent="0" lvl="0" marL="0" rtl="0" algn="l">
              <a:spcBef>
                <a:spcPts val="0"/>
              </a:spcBef>
              <a:spcAft>
                <a:spcPts val="0"/>
              </a:spcAft>
              <a:buNone/>
            </a:pPr>
            <a:r>
              <a:rPr lang="en-GB" sz="1700">
                <a:solidFill>
                  <a:srgbClr val="291F17"/>
                </a:solidFill>
                <a:latin typeface="Aptos"/>
                <a:ea typeface="Aptos"/>
                <a:cs typeface="Aptos"/>
                <a:sym typeface="Aptos"/>
              </a:rPr>
              <a:t>Year: 1669</a:t>
            </a:r>
            <a:endParaRPr sz="1700">
              <a:solidFill>
                <a:srgbClr val="291F17"/>
              </a:solidFill>
              <a:latin typeface="Aptos"/>
              <a:ea typeface="Aptos"/>
              <a:cs typeface="Aptos"/>
              <a:sym typeface="Aptos"/>
            </a:endParaRPr>
          </a:p>
          <a:p>
            <a:pPr indent="0" lvl="0" marL="0" rtl="0" algn="l">
              <a:spcBef>
                <a:spcPts val="0"/>
              </a:spcBef>
              <a:spcAft>
                <a:spcPts val="0"/>
              </a:spcAft>
              <a:buNone/>
            </a:pPr>
            <a:r>
              <a:rPr lang="en-GB" sz="1700">
                <a:solidFill>
                  <a:srgbClr val="291F17"/>
                </a:solidFill>
                <a:latin typeface="Aptos"/>
                <a:ea typeface="Aptos"/>
                <a:cs typeface="Aptos"/>
                <a:sym typeface="Aptos"/>
              </a:rPr>
              <a:t>Medium: Oil on canvas</a:t>
            </a:r>
            <a:endParaRPr sz="1700">
              <a:solidFill>
                <a:srgbClr val="291F17"/>
              </a:solidFill>
              <a:latin typeface="Aptos"/>
              <a:ea typeface="Aptos"/>
              <a:cs typeface="Aptos"/>
              <a:sym typeface="Aptos"/>
            </a:endParaRPr>
          </a:p>
          <a:p>
            <a:pPr indent="0" lvl="0" marL="0" rtl="0" algn="l">
              <a:spcBef>
                <a:spcPts val="0"/>
              </a:spcBef>
              <a:spcAft>
                <a:spcPts val="0"/>
              </a:spcAft>
              <a:buNone/>
            </a:pPr>
            <a:r>
              <a:rPr lang="en-GB" sz="1700">
                <a:solidFill>
                  <a:srgbClr val="291F17"/>
                </a:solidFill>
                <a:latin typeface="Aptos"/>
                <a:ea typeface="Aptos"/>
                <a:cs typeface="Aptos"/>
                <a:sym typeface="Aptos"/>
              </a:rPr>
              <a:t>Dimensions: 51.6 x 45.4 cm</a:t>
            </a:r>
            <a:endParaRPr sz="1700">
              <a:solidFill>
                <a:srgbClr val="291F17"/>
              </a:solidFill>
              <a:latin typeface="Aptos"/>
              <a:ea typeface="Aptos"/>
              <a:cs typeface="Aptos"/>
              <a:sym typeface="Aptos"/>
            </a:endParaRPr>
          </a:p>
          <a:p>
            <a:pPr indent="0" lvl="0" marL="0" rtl="0" algn="l">
              <a:spcBef>
                <a:spcPts val="0"/>
              </a:spcBef>
              <a:spcAft>
                <a:spcPts val="0"/>
              </a:spcAft>
              <a:buNone/>
            </a:pPr>
            <a:r>
              <a:rPr lang="en-GB" sz="1700">
                <a:solidFill>
                  <a:srgbClr val="291F17"/>
                </a:solidFill>
                <a:latin typeface="Aptos"/>
                <a:ea typeface="Aptos"/>
                <a:cs typeface="Aptos"/>
                <a:sym typeface="Aptos"/>
              </a:rPr>
              <a:t>Collection: Städel Museum, Frankfurt</a:t>
            </a:r>
            <a:endParaRPr sz="1700">
              <a:solidFill>
                <a:srgbClr val="291F17"/>
              </a:solidFill>
              <a:latin typeface="Aptos"/>
              <a:ea typeface="Aptos"/>
              <a:cs typeface="Aptos"/>
              <a:sym typeface="Aptos"/>
            </a:endParaRPr>
          </a:p>
        </p:txBody>
      </p:sp>
      <p:sp>
        <p:nvSpPr>
          <p:cNvPr id="66" name="Google Shape;66;p14"/>
          <p:cNvSpPr txBox="1"/>
          <p:nvPr/>
        </p:nvSpPr>
        <p:spPr>
          <a:xfrm>
            <a:off x="609600" y="4711700"/>
            <a:ext cx="7620000" cy="30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solidFill>
                  <a:srgbClr val="6B5945"/>
                </a:solidFill>
                <a:latin typeface="Aptos"/>
                <a:ea typeface="Aptos"/>
                <a:cs typeface="Aptos"/>
                <a:sym typeface="Aptos"/>
              </a:rPr>
              <a:t>Source details: Städel Museum Digital Collection. Image: Wikimedia Commons public-domain reproduction.</a:t>
            </a:r>
            <a:endParaRPr sz="900">
              <a:solidFill>
                <a:srgbClr val="6B5945"/>
              </a:solidFill>
              <a:latin typeface="Aptos"/>
              <a:ea typeface="Aptos"/>
              <a:cs typeface="Aptos"/>
              <a:sym typeface="Apto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p:nvPr/>
        </p:nvSpPr>
        <p:spPr>
          <a:xfrm>
            <a:off x="0" y="0"/>
            <a:ext cx="9144000" cy="5143500"/>
          </a:xfrm>
          <a:prstGeom prst="rect">
            <a:avLst/>
          </a:prstGeom>
          <a:solidFill>
            <a:srgbClr val="17130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2" name="Google Shape;72;p15"/>
          <p:cNvPicPr preferRelativeResize="0"/>
          <p:nvPr/>
        </p:nvPicPr>
        <p:blipFill>
          <a:blip r:embed="rId3">
            <a:alphaModFix/>
          </a:blip>
          <a:stretch>
            <a:fillRect/>
          </a:stretch>
        </p:blipFill>
        <p:spPr>
          <a:xfrm>
            <a:off x="609600" y="762737"/>
            <a:ext cx="3238499" cy="3681525"/>
          </a:xfrm>
          <a:prstGeom prst="rect">
            <a:avLst/>
          </a:prstGeom>
          <a:noFill/>
          <a:ln>
            <a:noFill/>
          </a:ln>
        </p:spPr>
      </p:pic>
      <p:sp>
        <p:nvSpPr>
          <p:cNvPr id="73" name="Google Shape;73;p15"/>
          <p:cNvSpPr txBox="1"/>
          <p:nvPr/>
        </p:nvSpPr>
        <p:spPr>
          <a:xfrm>
            <a:off x="4254500" y="736600"/>
            <a:ext cx="4317900" cy="58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100">
                <a:solidFill>
                  <a:srgbClr val="F0E0BF"/>
                </a:solidFill>
                <a:latin typeface="Georgia"/>
                <a:ea typeface="Georgia"/>
                <a:cs typeface="Georgia"/>
                <a:sym typeface="Georgia"/>
              </a:rPr>
              <a:t>Your Appropriation</a:t>
            </a:r>
            <a:endParaRPr b="1" sz="3100">
              <a:solidFill>
                <a:srgbClr val="F0E0BF"/>
              </a:solidFill>
              <a:latin typeface="Georgia"/>
              <a:ea typeface="Georgia"/>
              <a:cs typeface="Georgia"/>
              <a:sym typeface="Georgia"/>
            </a:endParaRPr>
          </a:p>
        </p:txBody>
      </p:sp>
      <p:sp>
        <p:nvSpPr>
          <p:cNvPr id="74" name="Google Shape;74;p15"/>
          <p:cNvSpPr txBox="1"/>
          <p:nvPr/>
        </p:nvSpPr>
        <p:spPr>
          <a:xfrm>
            <a:off x="4292600" y="1524000"/>
            <a:ext cx="4381500" cy="137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rgbClr val="EBD6B0"/>
                </a:solidFill>
                <a:latin typeface="Aptos"/>
                <a:ea typeface="Aptos"/>
                <a:cs typeface="Aptos"/>
                <a:sym typeface="Aptos"/>
              </a:rPr>
              <a:t>Title: The Modern Window</a:t>
            </a:r>
            <a:endParaRPr sz="1800">
              <a:solidFill>
                <a:srgbClr val="EBD6B0"/>
              </a:solidFill>
              <a:latin typeface="Aptos"/>
              <a:ea typeface="Aptos"/>
              <a:cs typeface="Aptos"/>
              <a:sym typeface="Aptos"/>
            </a:endParaRPr>
          </a:p>
          <a:p>
            <a:pPr indent="0" lvl="0" marL="0" rtl="0" algn="l">
              <a:spcBef>
                <a:spcPts val="0"/>
              </a:spcBef>
              <a:spcAft>
                <a:spcPts val="0"/>
              </a:spcAft>
              <a:buNone/>
            </a:pPr>
            <a:r>
              <a:rPr lang="en-GB" sz="1800">
                <a:solidFill>
                  <a:srgbClr val="EBD6B0"/>
                </a:solidFill>
                <a:latin typeface="Aptos"/>
                <a:ea typeface="Aptos"/>
                <a:cs typeface="Aptos"/>
                <a:sym typeface="Aptos"/>
              </a:rPr>
              <a:t>Artist: Chever Marq Roldan</a:t>
            </a:r>
            <a:endParaRPr sz="1800">
              <a:solidFill>
                <a:srgbClr val="EBD6B0"/>
              </a:solidFill>
              <a:latin typeface="Aptos"/>
              <a:ea typeface="Aptos"/>
              <a:cs typeface="Aptos"/>
              <a:sym typeface="Aptos"/>
            </a:endParaRPr>
          </a:p>
          <a:p>
            <a:pPr indent="0" lvl="0" marL="0" rtl="0" algn="l">
              <a:spcBef>
                <a:spcPts val="0"/>
              </a:spcBef>
              <a:spcAft>
                <a:spcPts val="0"/>
              </a:spcAft>
              <a:buNone/>
            </a:pPr>
            <a:r>
              <a:rPr lang="en-GB" sz="1800">
                <a:solidFill>
                  <a:srgbClr val="EBD6B0"/>
                </a:solidFill>
                <a:latin typeface="Aptos"/>
                <a:ea typeface="Aptos"/>
                <a:cs typeface="Aptos"/>
                <a:sym typeface="Aptos"/>
              </a:rPr>
              <a:t>Year: 2026</a:t>
            </a:r>
            <a:endParaRPr sz="1800">
              <a:solidFill>
                <a:srgbClr val="EBD6B0"/>
              </a:solidFill>
              <a:latin typeface="Aptos"/>
              <a:ea typeface="Aptos"/>
              <a:cs typeface="Aptos"/>
              <a:sym typeface="Aptos"/>
            </a:endParaRPr>
          </a:p>
          <a:p>
            <a:pPr indent="0" lvl="0" marL="0" rtl="0" algn="l">
              <a:spcBef>
                <a:spcPts val="0"/>
              </a:spcBef>
              <a:spcAft>
                <a:spcPts val="0"/>
              </a:spcAft>
              <a:buNone/>
            </a:pPr>
            <a:r>
              <a:rPr lang="en-GB" sz="1800">
                <a:solidFill>
                  <a:srgbClr val="EBD6B0"/>
                </a:solidFill>
                <a:latin typeface="Aptos"/>
                <a:ea typeface="Aptos"/>
                <a:cs typeface="Aptos"/>
                <a:sym typeface="Aptos"/>
              </a:rPr>
              <a:t>Medium: Digital photograph</a:t>
            </a:r>
            <a:endParaRPr sz="1800">
              <a:solidFill>
                <a:srgbClr val="EBD6B0"/>
              </a:solidFill>
              <a:latin typeface="Aptos"/>
              <a:ea typeface="Aptos"/>
              <a:cs typeface="Aptos"/>
              <a:sym typeface="Apto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p:nvPr/>
        </p:nvSpPr>
        <p:spPr>
          <a:xfrm>
            <a:off x="0" y="0"/>
            <a:ext cx="9144000" cy="5143500"/>
          </a:xfrm>
          <a:prstGeom prst="rect">
            <a:avLst/>
          </a:prstGeom>
          <a:solidFill>
            <a:srgbClr val="F2E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16"/>
          <p:cNvSpPr txBox="1"/>
          <p:nvPr/>
        </p:nvSpPr>
        <p:spPr>
          <a:xfrm>
            <a:off x="635000" y="355600"/>
            <a:ext cx="7874100" cy="5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000">
                <a:solidFill>
                  <a:srgbClr val="1F1712"/>
                </a:solidFill>
                <a:latin typeface="Georgia"/>
                <a:ea typeface="Georgia"/>
                <a:cs typeface="Georgia"/>
                <a:sym typeface="Georgia"/>
              </a:rPr>
              <a:t>Comparison</a:t>
            </a:r>
            <a:endParaRPr b="1" sz="3000">
              <a:solidFill>
                <a:srgbClr val="1F1712"/>
              </a:solidFill>
              <a:latin typeface="Georgia"/>
              <a:ea typeface="Georgia"/>
              <a:cs typeface="Georgia"/>
              <a:sym typeface="Georgia"/>
            </a:endParaRPr>
          </a:p>
        </p:txBody>
      </p:sp>
      <p:pic>
        <p:nvPicPr>
          <p:cNvPr id="81" name="Google Shape;81;p16"/>
          <p:cNvPicPr preferRelativeResize="0"/>
          <p:nvPr/>
        </p:nvPicPr>
        <p:blipFill>
          <a:blip r:embed="rId3">
            <a:alphaModFix/>
          </a:blip>
          <a:stretch>
            <a:fillRect/>
          </a:stretch>
        </p:blipFill>
        <p:spPr>
          <a:xfrm>
            <a:off x="1016000" y="993055"/>
            <a:ext cx="3124199" cy="3551089"/>
          </a:xfrm>
          <a:prstGeom prst="rect">
            <a:avLst/>
          </a:prstGeom>
          <a:noFill/>
          <a:ln>
            <a:noFill/>
          </a:ln>
        </p:spPr>
      </p:pic>
      <p:pic>
        <p:nvPicPr>
          <p:cNvPr id="82" name="Google Shape;82;p16"/>
          <p:cNvPicPr preferRelativeResize="0"/>
          <p:nvPr/>
        </p:nvPicPr>
        <p:blipFill>
          <a:blip r:embed="rId4">
            <a:alphaModFix/>
          </a:blip>
          <a:stretch>
            <a:fillRect/>
          </a:stretch>
        </p:blipFill>
        <p:spPr>
          <a:xfrm>
            <a:off x="5003800" y="992805"/>
            <a:ext cx="3124200" cy="3551590"/>
          </a:xfrm>
          <a:prstGeom prst="rect">
            <a:avLst/>
          </a:prstGeom>
          <a:noFill/>
          <a:ln>
            <a:noFill/>
          </a:ln>
        </p:spPr>
      </p:pic>
      <p:sp>
        <p:nvSpPr>
          <p:cNvPr id="83" name="Google Shape;83;p16"/>
          <p:cNvSpPr txBox="1"/>
          <p:nvPr/>
        </p:nvSpPr>
        <p:spPr>
          <a:xfrm>
            <a:off x="1016000" y="4572000"/>
            <a:ext cx="3124200" cy="30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291F17"/>
                </a:solidFill>
                <a:latin typeface="Aptos"/>
                <a:ea typeface="Aptos"/>
                <a:cs typeface="Aptos"/>
                <a:sym typeface="Aptos"/>
              </a:rPr>
              <a:t>Original: The Geographer</a:t>
            </a:r>
            <a:endParaRPr b="1" sz="1200">
              <a:solidFill>
                <a:srgbClr val="291F17"/>
              </a:solidFill>
              <a:latin typeface="Aptos"/>
              <a:ea typeface="Aptos"/>
              <a:cs typeface="Aptos"/>
              <a:sym typeface="Aptos"/>
            </a:endParaRPr>
          </a:p>
        </p:txBody>
      </p:sp>
      <p:sp>
        <p:nvSpPr>
          <p:cNvPr id="84" name="Google Shape;84;p16"/>
          <p:cNvSpPr txBox="1"/>
          <p:nvPr/>
        </p:nvSpPr>
        <p:spPr>
          <a:xfrm>
            <a:off x="5003800" y="4572000"/>
            <a:ext cx="3124200" cy="30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rgbClr val="291F17"/>
                </a:solidFill>
                <a:latin typeface="Aptos"/>
                <a:ea typeface="Aptos"/>
                <a:cs typeface="Aptos"/>
                <a:sym typeface="Aptos"/>
              </a:rPr>
              <a:t>Appropriation: The Modern Window</a:t>
            </a:r>
            <a:endParaRPr b="1" sz="1200">
              <a:solidFill>
                <a:srgbClr val="291F17"/>
              </a:solidFill>
              <a:latin typeface="Aptos"/>
              <a:ea typeface="Aptos"/>
              <a:cs typeface="Aptos"/>
              <a:sym typeface="Apto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p:nvPr/>
        </p:nvSpPr>
        <p:spPr>
          <a:xfrm>
            <a:off x="0" y="0"/>
            <a:ext cx="9144000" cy="5143500"/>
          </a:xfrm>
          <a:prstGeom prst="rect">
            <a:avLst/>
          </a:prstGeom>
          <a:solidFill>
            <a:srgbClr val="17130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 name="Google Shape;90;p17"/>
          <p:cNvSpPr txBox="1"/>
          <p:nvPr/>
        </p:nvSpPr>
        <p:spPr>
          <a:xfrm>
            <a:off x="533400" y="355600"/>
            <a:ext cx="8255100" cy="5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800">
                <a:solidFill>
                  <a:srgbClr val="F0E0BF"/>
                </a:solidFill>
                <a:latin typeface="Georgia"/>
                <a:ea typeface="Georgia"/>
                <a:cs typeface="Georgia"/>
                <a:sym typeface="Georgia"/>
              </a:rPr>
              <a:t>Explanation</a:t>
            </a:r>
            <a:endParaRPr b="1" sz="2800">
              <a:solidFill>
                <a:srgbClr val="F0E0BF"/>
              </a:solidFill>
              <a:latin typeface="Georgia"/>
              <a:ea typeface="Georgia"/>
              <a:cs typeface="Georgia"/>
              <a:sym typeface="Georgia"/>
            </a:endParaRPr>
          </a:p>
        </p:txBody>
      </p:sp>
      <p:sp>
        <p:nvSpPr>
          <p:cNvPr id="91" name="Google Shape;91;p17"/>
          <p:cNvSpPr/>
          <p:nvPr/>
        </p:nvSpPr>
        <p:spPr>
          <a:xfrm>
            <a:off x="558800" y="1168400"/>
            <a:ext cx="3886200" cy="1403400"/>
          </a:xfrm>
          <a:prstGeom prst="roundRect">
            <a:avLst>
              <a:gd fmla="val 16667" name="adj"/>
            </a:avLst>
          </a:prstGeom>
          <a:solidFill>
            <a:srgbClr val="29211A">
              <a:alpha val="85000"/>
            </a:srgbClr>
          </a:solidFill>
          <a:ln cap="flat" cmpd="sng" w="12700">
            <a:solidFill>
              <a:srgbClr val="6B57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2" name="Google Shape;92;p17"/>
          <p:cNvSpPr txBox="1"/>
          <p:nvPr/>
        </p:nvSpPr>
        <p:spPr>
          <a:xfrm>
            <a:off x="711200" y="1236338"/>
            <a:ext cx="3581400" cy="130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000">
                <a:solidFill>
                  <a:srgbClr val="E8D6B2"/>
                </a:solidFill>
                <a:latin typeface="Aptos"/>
                <a:ea typeface="Aptos"/>
                <a:cs typeface="Aptos"/>
                <a:sym typeface="Aptos"/>
              </a:rPr>
              <a:t>Appropriation Type</a:t>
            </a:r>
            <a:endParaRPr b="1" sz="1000">
              <a:solidFill>
                <a:srgbClr val="E8D6B2"/>
              </a:solidFill>
              <a:latin typeface="Aptos"/>
              <a:ea typeface="Aptos"/>
              <a:cs typeface="Aptos"/>
              <a:sym typeface="Aptos"/>
            </a:endParaRPr>
          </a:p>
          <a:p>
            <a:pPr indent="0" lvl="0" marL="0" rtl="0" algn="l">
              <a:spcBef>
                <a:spcPts val="0"/>
              </a:spcBef>
              <a:spcAft>
                <a:spcPts val="0"/>
              </a:spcAft>
              <a:buNone/>
            </a:pPr>
            <a:r>
              <a:t/>
            </a:r>
            <a:endParaRPr b="1" sz="1000">
              <a:solidFill>
                <a:srgbClr val="E8D6B2"/>
              </a:solidFill>
              <a:latin typeface="Aptos"/>
              <a:ea typeface="Aptos"/>
              <a:cs typeface="Aptos"/>
              <a:sym typeface="Aptos"/>
            </a:endParaRPr>
          </a:p>
          <a:p>
            <a:pPr indent="0" lvl="0" marL="0" rtl="0" algn="l">
              <a:spcBef>
                <a:spcPts val="0"/>
              </a:spcBef>
              <a:spcAft>
                <a:spcPts val="0"/>
              </a:spcAft>
              <a:buNone/>
            </a:pPr>
            <a:r>
              <a:rPr lang="en-GB" sz="1200">
                <a:solidFill>
                  <a:srgbClr val="E8D6B2"/>
                </a:solidFill>
                <a:latin typeface="Aptos"/>
                <a:ea typeface="Aptos"/>
                <a:cs typeface="Aptos"/>
                <a:sym typeface="Aptos"/>
              </a:rPr>
              <a:t>I mainly appropriated the pose/motif and content of Vermeer’s The Geographer. I kept the idea of a person working while looking toward a window, but translated it into a modern work setup.</a:t>
            </a:r>
            <a:endParaRPr sz="1200">
              <a:solidFill>
                <a:srgbClr val="E8D6B2"/>
              </a:solidFill>
              <a:latin typeface="Aptos"/>
              <a:ea typeface="Aptos"/>
              <a:cs typeface="Aptos"/>
              <a:sym typeface="Aptos"/>
            </a:endParaRPr>
          </a:p>
        </p:txBody>
      </p:sp>
      <p:sp>
        <p:nvSpPr>
          <p:cNvPr id="93" name="Google Shape;93;p17"/>
          <p:cNvSpPr/>
          <p:nvPr/>
        </p:nvSpPr>
        <p:spPr>
          <a:xfrm>
            <a:off x="4699000" y="995275"/>
            <a:ext cx="3886200" cy="1671600"/>
          </a:xfrm>
          <a:prstGeom prst="roundRect">
            <a:avLst>
              <a:gd fmla="val 16667" name="adj"/>
            </a:avLst>
          </a:prstGeom>
          <a:solidFill>
            <a:srgbClr val="29211A">
              <a:alpha val="85000"/>
            </a:srgbClr>
          </a:solidFill>
          <a:ln cap="flat" cmpd="sng" w="12700">
            <a:solidFill>
              <a:srgbClr val="6B57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4" name="Google Shape;94;p17"/>
          <p:cNvSpPr txBox="1"/>
          <p:nvPr/>
        </p:nvSpPr>
        <p:spPr>
          <a:xfrm>
            <a:off x="4851400" y="1168400"/>
            <a:ext cx="3581400" cy="130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000">
                <a:solidFill>
                  <a:srgbClr val="E8D6B2"/>
                </a:solidFill>
                <a:latin typeface="Aptos"/>
                <a:ea typeface="Aptos"/>
                <a:cs typeface="Aptos"/>
                <a:sym typeface="Aptos"/>
              </a:rPr>
              <a:t>What stayed recognizeable?</a:t>
            </a:r>
            <a:endParaRPr b="1" sz="1000">
              <a:solidFill>
                <a:srgbClr val="E8D6B2"/>
              </a:solidFill>
              <a:latin typeface="Aptos"/>
              <a:ea typeface="Aptos"/>
              <a:cs typeface="Aptos"/>
              <a:sym typeface="Aptos"/>
            </a:endParaRPr>
          </a:p>
          <a:p>
            <a:pPr indent="0" lvl="0" marL="0" rtl="0" algn="l">
              <a:spcBef>
                <a:spcPts val="0"/>
              </a:spcBef>
              <a:spcAft>
                <a:spcPts val="0"/>
              </a:spcAft>
              <a:buNone/>
            </a:pPr>
            <a:r>
              <a:t/>
            </a:r>
            <a:endParaRPr b="1" sz="1000">
              <a:solidFill>
                <a:srgbClr val="E8D6B2"/>
              </a:solidFill>
              <a:latin typeface="Aptos"/>
              <a:ea typeface="Aptos"/>
              <a:cs typeface="Aptos"/>
              <a:sym typeface="Aptos"/>
            </a:endParaRPr>
          </a:p>
          <a:p>
            <a:pPr indent="0" lvl="0" marL="0" rtl="0" algn="l">
              <a:spcBef>
                <a:spcPts val="0"/>
              </a:spcBef>
              <a:spcAft>
                <a:spcPts val="0"/>
              </a:spcAft>
              <a:buNone/>
            </a:pPr>
            <a:r>
              <a:rPr lang="en-GB" sz="1200">
                <a:solidFill>
                  <a:srgbClr val="E8D6B2"/>
                </a:solidFill>
                <a:latin typeface="Aptos"/>
                <a:ea typeface="Aptos"/>
                <a:cs typeface="Aptos"/>
                <a:sym typeface="Aptos"/>
              </a:rPr>
              <a:t>I kept the red-and-blue clothing, the desk, the leaning pose, and the direction of the gaze. I also tried to preserve the moment of looking toward a window, even if my version becomes clearer when placed beside the original.</a:t>
            </a:r>
            <a:endParaRPr sz="1200">
              <a:solidFill>
                <a:srgbClr val="E8D6B2"/>
              </a:solidFill>
              <a:latin typeface="Aptos"/>
              <a:ea typeface="Aptos"/>
              <a:cs typeface="Aptos"/>
              <a:sym typeface="Aptos"/>
            </a:endParaRPr>
          </a:p>
        </p:txBody>
      </p:sp>
      <p:sp>
        <p:nvSpPr>
          <p:cNvPr id="95" name="Google Shape;95;p17"/>
          <p:cNvSpPr/>
          <p:nvPr/>
        </p:nvSpPr>
        <p:spPr>
          <a:xfrm>
            <a:off x="558800" y="2777100"/>
            <a:ext cx="3886200" cy="1727100"/>
          </a:xfrm>
          <a:prstGeom prst="roundRect">
            <a:avLst>
              <a:gd fmla="val 16667" name="adj"/>
            </a:avLst>
          </a:prstGeom>
          <a:solidFill>
            <a:srgbClr val="29211A">
              <a:alpha val="85000"/>
            </a:srgbClr>
          </a:solidFill>
          <a:ln cap="flat" cmpd="sng" w="12700">
            <a:solidFill>
              <a:srgbClr val="6B57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 name="Google Shape;96;p17"/>
          <p:cNvSpPr txBox="1"/>
          <p:nvPr/>
        </p:nvSpPr>
        <p:spPr>
          <a:xfrm>
            <a:off x="711200" y="2887300"/>
            <a:ext cx="3581400" cy="149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000">
                <a:solidFill>
                  <a:srgbClr val="E8D6B2"/>
                </a:solidFill>
                <a:latin typeface="Aptos"/>
                <a:ea typeface="Aptos"/>
                <a:cs typeface="Aptos"/>
                <a:sym typeface="Aptos"/>
              </a:rPr>
              <a:t>What changed?</a:t>
            </a:r>
            <a:endParaRPr b="1" sz="1000">
              <a:solidFill>
                <a:srgbClr val="E8D6B2"/>
              </a:solidFill>
              <a:latin typeface="Aptos"/>
              <a:ea typeface="Aptos"/>
              <a:cs typeface="Aptos"/>
              <a:sym typeface="Aptos"/>
            </a:endParaRPr>
          </a:p>
          <a:p>
            <a:pPr indent="0" lvl="0" marL="0" rtl="0" algn="l">
              <a:spcBef>
                <a:spcPts val="0"/>
              </a:spcBef>
              <a:spcAft>
                <a:spcPts val="0"/>
              </a:spcAft>
              <a:buNone/>
            </a:pPr>
            <a:r>
              <a:t/>
            </a:r>
            <a:endParaRPr sz="1000">
              <a:solidFill>
                <a:srgbClr val="E8D6B2"/>
              </a:solidFill>
              <a:latin typeface="Aptos"/>
              <a:ea typeface="Aptos"/>
              <a:cs typeface="Aptos"/>
              <a:sym typeface="Aptos"/>
            </a:endParaRPr>
          </a:p>
          <a:p>
            <a:pPr indent="0" lvl="0" marL="0" rtl="0" algn="l">
              <a:spcBef>
                <a:spcPts val="0"/>
              </a:spcBef>
              <a:spcAft>
                <a:spcPts val="0"/>
              </a:spcAft>
              <a:buNone/>
            </a:pPr>
            <a:r>
              <a:rPr lang="en-GB" sz="1200">
                <a:solidFill>
                  <a:srgbClr val="E8D6B2"/>
                </a:solidFill>
                <a:latin typeface="Aptos"/>
                <a:ea typeface="Aptos"/>
                <a:cs typeface="Aptos"/>
                <a:sym typeface="Aptos"/>
              </a:rPr>
              <a:t>The maps, globe, and work tools were replaced by screens, a laptop/monitor, and energy drinks. Natural window light is replaced by screen light, and the space feels more cramped than Vermeer’s spacious room.</a:t>
            </a:r>
            <a:endParaRPr sz="1200">
              <a:solidFill>
                <a:srgbClr val="E8D6B2"/>
              </a:solidFill>
              <a:latin typeface="Aptos"/>
              <a:ea typeface="Aptos"/>
              <a:cs typeface="Aptos"/>
              <a:sym typeface="Aptos"/>
            </a:endParaRPr>
          </a:p>
        </p:txBody>
      </p:sp>
      <p:sp>
        <p:nvSpPr>
          <p:cNvPr id="97" name="Google Shape;97;p17"/>
          <p:cNvSpPr/>
          <p:nvPr/>
        </p:nvSpPr>
        <p:spPr>
          <a:xfrm>
            <a:off x="4699000" y="2895600"/>
            <a:ext cx="3886200" cy="1966800"/>
          </a:xfrm>
          <a:prstGeom prst="roundRect">
            <a:avLst>
              <a:gd fmla="val 16667" name="adj"/>
            </a:avLst>
          </a:prstGeom>
          <a:solidFill>
            <a:srgbClr val="29211A">
              <a:alpha val="85000"/>
            </a:srgbClr>
          </a:solidFill>
          <a:ln cap="flat" cmpd="sng" w="12700">
            <a:solidFill>
              <a:srgbClr val="6B573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 name="Google Shape;98;p17"/>
          <p:cNvSpPr txBox="1"/>
          <p:nvPr/>
        </p:nvSpPr>
        <p:spPr>
          <a:xfrm>
            <a:off x="4851400" y="2971800"/>
            <a:ext cx="3581400" cy="180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000">
                <a:solidFill>
                  <a:srgbClr val="E8D6B2"/>
                </a:solidFill>
                <a:latin typeface="Aptos"/>
                <a:ea typeface="Aptos"/>
                <a:cs typeface="Aptos"/>
                <a:sym typeface="Aptos"/>
              </a:rPr>
              <a:t>Issue or Advocacy</a:t>
            </a:r>
            <a:endParaRPr b="1" sz="1000">
              <a:solidFill>
                <a:srgbClr val="E8D6B2"/>
              </a:solidFill>
              <a:latin typeface="Aptos"/>
              <a:ea typeface="Aptos"/>
              <a:cs typeface="Aptos"/>
              <a:sym typeface="Aptos"/>
            </a:endParaRPr>
          </a:p>
          <a:p>
            <a:pPr indent="0" lvl="0" marL="0" rtl="0" algn="l">
              <a:spcBef>
                <a:spcPts val="0"/>
              </a:spcBef>
              <a:spcAft>
                <a:spcPts val="0"/>
              </a:spcAft>
              <a:buNone/>
            </a:pPr>
            <a:r>
              <a:t/>
            </a:r>
            <a:endParaRPr b="1" sz="1000">
              <a:solidFill>
                <a:srgbClr val="E8D6B2"/>
              </a:solidFill>
              <a:latin typeface="Aptos"/>
              <a:ea typeface="Aptos"/>
              <a:cs typeface="Aptos"/>
              <a:sym typeface="Aptos"/>
            </a:endParaRPr>
          </a:p>
          <a:p>
            <a:pPr indent="0" lvl="0" marL="0" rtl="0" algn="l">
              <a:spcBef>
                <a:spcPts val="0"/>
              </a:spcBef>
              <a:spcAft>
                <a:spcPts val="0"/>
              </a:spcAft>
              <a:buNone/>
            </a:pPr>
            <a:r>
              <a:rPr lang="en-GB" sz="1200">
                <a:solidFill>
                  <a:srgbClr val="E8D6B2"/>
                </a:solidFill>
                <a:latin typeface="Aptos"/>
                <a:ea typeface="Aptos"/>
                <a:cs typeface="Aptos"/>
                <a:sym typeface="Aptos"/>
              </a:rPr>
              <a:t>The work comments on constant work, productivity culture, and information overload. Technology is not shown as harmful by itself, but modern life can keep us so absorbed in screens and tasks that we forget to slow down, look outside, and remember that we work to live—not live to work.</a:t>
            </a:r>
            <a:endParaRPr sz="1200">
              <a:solidFill>
                <a:srgbClr val="E8D6B2"/>
              </a:solidFill>
              <a:latin typeface="Aptos"/>
              <a:ea typeface="Aptos"/>
              <a:cs typeface="Aptos"/>
              <a:sym typeface="Apto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